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6" r:id="rId3"/>
    <p:sldId id="257" r:id="rId4"/>
    <p:sldId id="281" r:id="rId5"/>
    <p:sldId id="258" r:id="rId6"/>
    <p:sldId id="259" r:id="rId7"/>
    <p:sldId id="260" r:id="rId8"/>
    <p:sldId id="261" r:id="rId9"/>
    <p:sldId id="280" r:id="rId10"/>
    <p:sldId id="262" r:id="rId11"/>
    <p:sldId id="279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2" r:id="rId21"/>
    <p:sldId id="283" r:id="rId22"/>
    <p:sldId id="284" r:id="rId23"/>
    <p:sldId id="287" r:id="rId24"/>
    <p:sldId id="288" r:id="rId25"/>
    <p:sldId id="276" r:id="rId26"/>
    <p:sldId id="289" r:id="rId27"/>
    <p:sldId id="290" r:id="rId28"/>
    <p:sldId id="291" r:id="rId29"/>
    <p:sldId id="292" r:id="rId30"/>
    <p:sldId id="294" r:id="rId31"/>
    <p:sldId id="29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8583B-73EB-4DBB-ADAC-8E841FBA3FDA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CD06D-1E8B-432E-BFCB-0F56D33A6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67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2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21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20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325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4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007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29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860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550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97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33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1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74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19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225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028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28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3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74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5661233"/>
            <a:ext cx="8976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1" name="Shape 11"/>
          <p:cNvSpPr/>
          <p:nvPr/>
        </p:nvSpPr>
        <p:spPr>
          <a:xfrm flipH="1">
            <a:off x="8246400" y="5661167"/>
            <a:ext cx="8976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0473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79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2248000"/>
            <a:ext cx="9144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0" y="2248000"/>
            <a:ext cx="9144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8541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2248000"/>
            <a:ext cx="9144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6" name="Shape 26"/>
          <p:cNvSpPr/>
          <p:nvPr/>
        </p:nvSpPr>
        <p:spPr>
          <a:xfrm>
            <a:off x="0" y="2248000"/>
            <a:ext cx="9144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4621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875200"/>
            <a:ext cx="9144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3" name="Shape 33"/>
          <p:cNvSpPr/>
          <p:nvPr/>
        </p:nvSpPr>
        <p:spPr>
          <a:xfrm>
            <a:off x="0" y="875133"/>
            <a:ext cx="9144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0355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8" name="Shape 38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1484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13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7" name="Shape 47"/>
          <p:cNvSpPr/>
          <p:nvPr/>
        </p:nvSpPr>
        <p:spPr>
          <a:xfrm rot="5400000">
            <a:off x="1089275" y="3375100"/>
            <a:ext cx="68572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1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12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62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163633"/>
            <a:ext cx="9144000" cy="98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47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678033"/>
            <a:ext cx="8222100" cy="2618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271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985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4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2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95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9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96A05-AD4F-4FF5-940C-4375286F56B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3EBF0-DB33-4438-93D1-C23EAD4E4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5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A08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9992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08/07/on-public-and-private-blockchain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54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147649"/>
              </p:ext>
            </p:extLst>
          </p:nvPr>
        </p:nvGraphicFramePr>
        <p:xfrm>
          <a:off x="-1" y="-1"/>
          <a:ext cx="9154633" cy="6858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3" imgW="12344396" imgH="9258182" progId="AcroExch.Document.11">
                  <p:embed/>
                </p:oleObj>
              </mc:Choice>
              <mc:Fallback>
                <p:oleObj name="Acrobat Document" r:id="rId3" imgW="12344396" imgH="9258182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9154633" cy="6858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51379" y="2565779"/>
            <a:ext cx="736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Blockchain + IoT = </a:t>
            </a:r>
            <a:r>
              <a:rPr lang="en-US" sz="2000" b="1" dirty="0">
                <a:solidFill>
                  <a:srgbClr val="FF0000"/>
                </a:solidFill>
              </a:rPr>
              <a:t>&lt;3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1378" y="3176427"/>
            <a:ext cx="736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By: </a:t>
            </a:r>
            <a:r>
              <a:rPr lang="en-US" dirty="0"/>
              <a:t>Hudson Jameson | Co-Founder, Oaken Innovations</a:t>
            </a:r>
          </a:p>
          <a:p>
            <a:pPr algn="ctr"/>
            <a:r>
              <a:rPr lang="en-US" sz="1400" i="1" dirty="0"/>
              <a:t>Let’s cut through the hype and explore the use of blockchain technology to secure IoT devices.</a:t>
            </a:r>
          </a:p>
        </p:txBody>
      </p:sp>
    </p:spTree>
    <p:extLst>
      <p:ext uri="{BB962C8B-B14F-4D97-AF65-F5344CB8AC3E}">
        <p14:creationId xmlns:p14="http://schemas.microsoft.com/office/powerpoint/2010/main" val="145649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stack.imgur.com/eOwjD.png">
            <a:extLst>
              <a:ext uri="{FF2B5EF4-FFF2-40B4-BE49-F238E27FC236}">
                <a16:creationId xmlns:a16="http://schemas.microsoft.com/office/drawing/2014/main" id="{57704940-526E-4430-89C9-FF8B8156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3"/>
            <a:ext cx="9144000" cy="635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4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277888" y="11326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defTabSz="914400"/>
            <a:r>
              <a:rPr lang="en" sz="2800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Layer: Contracts</a:t>
            </a:r>
          </a:p>
        </p:txBody>
      </p:sp>
      <p:grpSp>
        <p:nvGrpSpPr>
          <p:cNvPr id="158" name="Shape 158"/>
          <p:cNvGrpSpPr/>
          <p:nvPr/>
        </p:nvGrpSpPr>
        <p:grpSpPr>
          <a:xfrm>
            <a:off x="187126" y="1788906"/>
            <a:ext cx="4573893" cy="2486838"/>
            <a:chOff x="52400" y="1017725"/>
            <a:chExt cx="4825800" cy="2623800"/>
          </a:xfrm>
        </p:grpSpPr>
        <p:sp>
          <p:nvSpPr>
            <p:cNvPr id="159" name="Shape 159"/>
            <p:cNvSpPr/>
            <p:nvPr/>
          </p:nvSpPr>
          <p:spPr>
            <a:xfrm>
              <a:off x="52400" y="1017725"/>
              <a:ext cx="4825800" cy="262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defTabSz="914400"/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60" name="Shape 160" descr="ethereum-toke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0925" y="1123975"/>
              <a:ext cx="4449301" cy="2359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Shape 161"/>
          <p:cNvGrpSpPr/>
          <p:nvPr/>
        </p:nvGrpSpPr>
        <p:grpSpPr>
          <a:xfrm>
            <a:off x="4923749" y="1875213"/>
            <a:ext cx="4033127" cy="2139612"/>
            <a:chOff x="4957561" y="1187625"/>
            <a:chExt cx="4033127" cy="2139612"/>
          </a:xfrm>
        </p:grpSpPr>
        <p:sp>
          <p:nvSpPr>
            <p:cNvPr id="162" name="Shape 162"/>
            <p:cNvSpPr/>
            <p:nvPr/>
          </p:nvSpPr>
          <p:spPr>
            <a:xfrm>
              <a:off x="4985824" y="1187625"/>
              <a:ext cx="3976500" cy="21396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defTabSz="914400"/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63" name="Shape 163" descr="687474703a2f2f766974616c696b2e63612f66696c65732f65746865727472616e736974696f6e2e706e673f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57561" y="1187637"/>
              <a:ext cx="4033127" cy="213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Shape 164" descr="scriptsig_scriptpubkey_lock_unlo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692" y="4242201"/>
            <a:ext cx="3219233" cy="148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Shape 165"/>
          <p:cNvGrpSpPr/>
          <p:nvPr/>
        </p:nvGrpSpPr>
        <p:grpSpPr>
          <a:xfrm>
            <a:off x="187113" y="4359338"/>
            <a:ext cx="4764900" cy="1248900"/>
            <a:chOff x="113525" y="3711350"/>
            <a:chExt cx="4764900" cy="1248900"/>
          </a:xfrm>
        </p:grpSpPr>
        <p:sp>
          <p:nvSpPr>
            <p:cNvPr id="166" name="Shape 166"/>
            <p:cNvSpPr/>
            <p:nvPr/>
          </p:nvSpPr>
          <p:spPr>
            <a:xfrm>
              <a:off x="113525" y="3711350"/>
              <a:ext cx="4764900" cy="1248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defTabSz="914400"/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67" name="Shape 167" descr="en-creating-p2sh-output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925" y="3801473"/>
              <a:ext cx="4573924" cy="10596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2550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3610875" y="2007175"/>
            <a:ext cx="5147400" cy="355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defTabSz="914400"/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560376" y="1257639"/>
            <a:ext cx="2878800" cy="5050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defTabSz="914400">
              <a:lnSpc>
                <a:spcPct val="115000"/>
              </a:lnSpc>
              <a:spcAft>
                <a:spcPts val="1600"/>
              </a:spcAft>
            </a:pPr>
            <a:r>
              <a:rPr lang="en" sz="24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Blockchains are </a:t>
            </a:r>
          </a:p>
          <a:p>
            <a:pPr marL="285750" indent="-28575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u="sng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2400" u="sng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ecentralized</a:t>
            </a:r>
          </a:p>
          <a:p>
            <a:pPr marL="285750" indent="-28575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400" u="sng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Distributed</a:t>
            </a:r>
            <a:endParaRPr lang="en" sz="2400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defTabSz="914400">
              <a:lnSpc>
                <a:spcPct val="115000"/>
              </a:lnSpc>
              <a:spcAft>
                <a:spcPts val="1600"/>
              </a:spcAft>
            </a:pPr>
            <a:endParaRPr lang="en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defTabSz="914400">
              <a:lnSpc>
                <a:spcPct val="115000"/>
              </a:lnSpc>
              <a:spcAft>
                <a:spcPts val="1600"/>
              </a:spcAft>
            </a:pP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If a blockchain does not possess these properties it is either a fully private blockchain or a database that is incorrectly being termed a blockchain.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001" y="2229349"/>
            <a:ext cx="4712575" cy="30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1D64A-E0D4-4E71-8147-1E7DCA5D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z="2800" dirty="0">
                <a:solidFill>
                  <a:srgbClr val="FFFFFF"/>
                </a:solidFill>
              </a:rPr>
              <a:t>Networking/Gossip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5309413" y="957600"/>
            <a:ext cx="3522900" cy="494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30303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defTabSz="914400"/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311700" y="1970350"/>
            <a:ext cx="4579082" cy="381595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Bitcoin network layer: “Bitcoin network protocol”.</a:t>
            </a:r>
          </a:p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Ethereum network layer: “ÐΞVp2p”.</a:t>
            </a:r>
          </a:p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SPV/Light/Thin Clients</a:t>
            </a:r>
          </a:p>
          <a:p>
            <a:pPr marL="914400" lvl="1" indent="-3429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verify only certain information from full nodes, such as block headers.</a:t>
            </a:r>
          </a:p>
          <a:p>
            <a:pPr marL="914400" lvl="1" indent="-3429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Merkle roots make this possible.</a:t>
            </a:r>
          </a:p>
          <a:p>
            <a:pPr marL="914400" lvl="1" indent="-3429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Helps blockchain scalability.</a:t>
            </a:r>
          </a:p>
        </p:txBody>
      </p:sp>
      <p:pic>
        <p:nvPicPr>
          <p:cNvPr id="183" name="Shape 183" descr="bitcoin-send-mess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063" y="1034300"/>
            <a:ext cx="3010451" cy="294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 descr="spv_bitco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838" y="4053776"/>
            <a:ext cx="2824675" cy="17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B790E1-015A-415D-91A4-167054D3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z="2800" dirty="0">
                <a:solidFill>
                  <a:srgbClr val="FFFFFF"/>
                </a:solidFill>
              </a:rPr>
              <a:t>Networking/Gossip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11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286533" y="1429327"/>
            <a:ext cx="6117900" cy="48653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How the nodes in the network come to agreement on which transactions to accept once a transaction is propagated and what the current state of the network is.</a:t>
            </a:r>
          </a:p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Provides security and immutability to the data in the blockchain.</a:t>
            </a:r>
          </a:p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Each block contains the hash of the preceding block, thus each block has a chain of blocks that together contain a large amount of work.</a:t>
            </a:r>
          </a:p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Changing a block (which can only be done by making a new block containing the same predecessor) requires regenerating all successors and redoing the work they contain. This protects the block chain from tampering.</a:t>
            </a:r>
          </a:p>
        </p:txBody>
      </p:sp>
      <p:grpSp>
        <p:nvGrpSpPr>
          <p:cNvPr id="191" name="Shape 191"/>
          <p:cNvGrpSpPr/>
          <p:nvPr/>
        </p:nvGrpSpPr>
        <p:grpSpPr>
          <a:xfrm rot="5400000" flipH="1">
            <a:off x="5595456" y="2721232"/>
            <a:ext cx="4473821" cy="1890011"/>
            <a:chOff x="1513050" y="2582025"/>
            <a:chExt cx="6117900" cy="2360100"/>
          </a:xfrm>
        </p:grpSpPr>
        <p:sp>
          <p:nvSpPr>
            <p:cNvPr id="192" name="Shape 192"/>
            <p:cNvSpPr/>
            <p:nvPr/>
          </p:nvSpPr>
          <p:spPr>
            <a:xfrm>
              <a:off x="1513050" y="2582025"/>
              <a:ext cx="6117900" cy="2360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defTabSz="914400"/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93" name="Shape 1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3521598" y="883048"/>
              <a:ext cx="2166275" cy="5755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4" name="Shape 194"/>
            <p:cNvGrpSpPr/>
            <p:nvPr/>
          </p:nvGrpSpPr>
          <p:grpSpPr>
            <a:xfrm>
              <a:off x="3050750" y="2746500"/>
              <a:ext cx="534600" cy="534600"/>
              <a:chOff x="3050750" y="2746500"/>
              <a:chExt cx="534600" cy="534600"/>
            </a:xfrm>
          </p:grpSpPr>
          <p:cxnSp>
            <p:nvCxnSpPr>
              <p:cNvPr id="195" name="Shape 195"/>
              <p:cNvCxnSpPr/>
              <p:nvPr/>
            </p:nvCxnSpPr>
            <p:spPr>
              <a:xfrm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96" name="Shape 196"/>
              <p:cNvCxnSpPr/>
              <p:nvPr/>
            </p:nvCxnSpPr>
            <p:spPr>
              <a:xfrm flipH="1"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197" name="Shape 197"/>
            <p:cNvGrpSpPr/>
            <p:nvPr/>
          </p:nvGrpSpPr>
          <p:grpSpPr>
            <a:xfrm>
              <a:off x="4337438" y="4231025"/>
              <a:ext cx="534600" cy="534600"/>
              <a:chOff x="3050750" y="2746500"/>
              <a:chExt cx="534600" cy="534600"/>
            </a:xfrm>
          </p:grpSpPr>
          <p:cxnSp>
            <p:nvCxnSpPr>
              <p:cNvPr id="198" name="Shape 198"/>
              <p:cNvCxnSpPr/>
              <p:nvPr/>
            </p:nvCxnSpPr>
            <p:spPr>
              <a:xfrm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99" name="Shape 199"/>
              <p:cNvCxnSpPr/>
              <p:nvPr/>
            </p:nvCxnSpPr>
            <p:spPr>
              <a:xfrm flipH="1"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200" name="Shape 200"/>
            <p:cNvGrpSpPr/>
            <p:nvPr/>
          </p:nvGrpSpPr>
          <p:grpSpPr>
            <a:xfrm>
              <a:off x="4983213" y="4231025"/>
              <a:ext cx="534600" cy="534600"/>
              <a:chOff x="3050750" y="2746500"/>
              <a:chExt cx="534600" cy="534600"/>
            </a:xfrm>
          </p:grpSpPr>
          <p:cxnSp>
            <p:nvCxnSpPr>
              <p:cNvPr id="201" name="Shape 201"/>
              <p:cNvCxnSpPr/>
              <p:nvPr/>
            </p:nvCxnSpPr>
            <p:spPr>
              <a:xfrm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02" name="Shape 202"/>
              <p:cNvCxnSpPr/>
              <p:nvPr/>
            </p:nvCxnSpPr>
            <p:spPr>
              <a:xfrm flipH="1"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203" name="Shape 203"/>
            <p:cNvGrpSpPr/>
            <p:nvPr/>
          </p:nvGrpSpPr>
          <p:grpSpPr>
            <a:xfrm>
              <a:off x="5628988" y="4029850"/>
              <a:ext cx="534600" cy="534600"/>
              <a:chOff x="3050750" y="2746500"/>
              <a:chExt cx="534600" cy="534600"/>
            </a:xfrm>
          </p:grpSpPr>
          <p:cxnSp>
            <p:nvCxnSpPr>
              <p:cNvPr id="204" name="Shape 204"/>
              <p:cNvCxnSpPr/>
              <p:nvPr/>
            </p:nvCxnSpPr>
            <p:spPr>
              <a:xfrm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05" name="Shape 205"/>
              <p:cNvCxnSpPr/>
              <p:nvPr/>
            </p:nvCxnSpPr>
            <p:spPr>
              <a:xfrm flipH="1"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206" name="Shape 206"/>
            <p:cNvGrpSpPr/>
            <p:nvPr/>
          </p:nvGrpSpPr>
          <p:grpSpPr>
            <a:xfrm>
              <a:off x="6274763" y="4029850"/>
              <a:ext cx="534600" cy="534600"/>
              <a:chOff x="3050750" y="2746500"/>
              <a:chExt cx="534600" cy="534600"/>
            </a:xfrm>
          </p:grpSpPr>
          <p:cxnSp>
            <p:nvCxnSpPr>
              <p:cNvPr id="207" name="Shape 207"/>
              <p:cNvCxnSpPr/>
              <p:nvPr/>
            </p:nvCxnSpPr>
            <p:spPr>
              <a:xfrm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08" name="Shape 208"/>
              <p:cNvCxnSpPr/>
              <p:nvPr/>
            </p:nvCxnSpPr>
            <p:spPr>
              <a:xfrm flipH="1">
                <a:off x="3050750" y="2746500"/>
                <a:ext cx="534600" cy="5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8F9826-607E-45A6-A138-EF90FEE0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z="2800" dirty="0">
                <a:solidFill>
                  <a:srgbClr val="FFFFFF"/>
                </a:solidFill>
              </a:rPr>
              <a:t>Consensus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16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404249" y="1137160"/>
            <a:ext cx="8520601" cy="379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defTabSz="914400">
              <a:lnSpc>
                <a:spcPct val="115000"/>
              </a:lnSpc>
              <a:spcAft>
                <a:spcPts val="1600"/>
              </a:spcAft>
            </a:pP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Network consensus is achieved through a consensus protocol that the “provers” on the network follow to prove they have </a:t>
            </a:r>
            <a:r>
              <a:rPr lang="en-US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contributed to the network</a:t>
            </a: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. Consensus protocols prevent things that would harm the network, such as duplicate transactions and blockchain forking.</a:t>
            </a:r>
          </a:p>
          <a:p>
            <a:pPr defTabSz="914400">
              <a:lnSpc>
                <a:spcPct val="115000"/>
              </a:lnSpc>
              <a:spcAft>
                <a:spcPts val="1600"/>
              </a:spcAft>
            </a:pP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</a:p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Proof-of-Work: provide a piece of data that is difficult to produce, but easy to verify in order to prove work on the network.</a:t>
            </a:r>
          </a:p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Proof-of-Stake:  block validators take turns validating blocks, putting up a stake that can be taken from them if they try to cheat the network.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EDB36-D030-4B94-94CF-A3651ED9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z="2800" dirty="0">
                <a:solidFill>
                  <a:srgbClr val="FFFFFF"/>
                </a:solidFill>
              </a:rPr>
              <a:t>Consensus Layer: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3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311700" y="1180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defTabSz="914400"/>
            <a:endParaRPr lang="en" sz="2800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274950" y="1087895"/>
            <a:ext cx="8473200" cy="56568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68300" defTabSz="914400">
              <a:lnSpc>
                <a:spcPct val="115000"/>
              </a:lnSpc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" sz="22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Proof-of-Work</a:t>
            </a:r>
          </a:p>
          <a:p>
            <a:pPr marL="914400" lvl="1" indent="-3302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“Prover” proves they performed a certain amount of work to generate a block.</a:t>
            </a:r>
          </a:p>
          <a:p>
            <a:pPr marL="914400" lvl="1" indent="-3302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Prover gets block reward and transaction fees if they are selected.</a:t>
            </a:r>
          </a:p>
          <a:p>
            <a:pPr marL="914400" lvl="1" indent="-3302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Selection based on combination of how much computing power you contribute and randomness.</a:t>
            </a:r>
          </a:p>
          <a:p>
            <a:pPr marL="914400" lvl="1" indent="-3302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Used in Bitcoin, Ethereum (for now), Litecoin, Dogecoin</a:t>
            </a:r>
          </a:p>
          <a:p>
            <a:pPr marL="457200" indent="-368300" defTabSz="914400">
              <a:lnSpc>
                <a:spcPct val="115000"/>
              </a:lnSpc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" sz="22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Proof-of-Stake</a:t>
            </a:r>
          </a:p>
          <a:p>
            <a:pPr marL="914400" lvl="1" indent="-3302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“Prover” shows they own a certain amount of money.</a:t>
            </a:r>
          </a:p>
          <a:p>
            <a:pPr marL="914400" lvl="1" indent="-3302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Prover gets block reward and transaction fees if they are selected.</a:t>
            </a:r>
          </a:p>
          <a:p>
            <a:pPr marL="914400" lvl="1" indent="-3302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Selection based on combination of how much stake you have put up and randomness.</a:t>
            </a:r>
          </a:p>
          <a:p>
            <a:pPr marL="914400" lvl="1" indent="-330200" defTabSz="914400">
              <a:lnSpc>
                <a:spcPct val="115000"/>
              </a:lnSpc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Used in Peercoin, Nxt, Blackcoin, Ethereum (future).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81C68-D5B1-4CC4-AD11-66B26238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z="2800" dirty="0">
                <a:solidFill>
                  <a:srgbClr val="FFFFFF"/>
                </a:solidFill>
              </a:rPr>
              <a:t>Consensus Layer: Proof-of-Work/Stake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8C73B-170C-48B0-9179-9FE56E0CA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52" y="1202697"/>
            <a:ext cx="1615731" cy="337284"/>
          </a:xfrm>
          <a:prstGeom prst="rect">
            <a:avLst/>
          </a:prstGeom>
        </p:spPr>
      </p:pic>
      <p:pic>
        <p:nvPicPr>
          <p:cNvPr id="3074" name="Picture 2" descr="https://lh4.googleusercontent.com/lAkMBLT7otIySrxuIdZ6Qc8vOc61MVC-3uzWm-E3WT6qDkYQANs1sSZ198fyCN4LTLAA1wD4UDxwtvcQv1TvLfRQ7PEH6jmi679UggSuMh5II6sePU-UvcyEyA-8tj7TMoWXhX2RQBw">
            <a:extLst>
              <a:ext uri="{FF2B5EF4-FFF2-40B4-BE49-F238E27FC236}">
                <a16:creationId xmlns:a16="http://schemas.microsoft.com/office/drawing/2014/main" id="{D35AFA09-7A7D-4C0A-B63D-672778EC9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62" y="1115214"/>
            <a:ext cx="1830367" cy="51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lAkMBLT7otIySrxuIdZ6Qc8vOc61MVC-3uzWm-E3WT6qDkYQANs1sSZ198fyCN4LTLAA1wD4UDxwtvcQv1TvLfRQ7PEH6jmi679UggSuMh5II6sePU-UvcyEyA-8tj7TMoWXhX2RQBw">
            <a:extLst>
              <a:ext uri="{FF2B5EF4-FFF2-40B4-BE49-F238E27FC236}">
                <a16:creationId xmlns:a16="http://schemas.microsoft.com/office/drawing/2014/main" id="{3B10B3C8-7E33-4DF8-8881-D3B6EB6B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52" y="3916321"/>
            <a:ext cx="1830367" cy="51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47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311700" y="1738974"/>
            <a:ext cx="8265000" cy="25941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b="1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Public Blockchains</a:t>
            </a:r>
            <a:r>
              <a:rPr lang="en" sz="14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- no central authority, everyone can read/write transactions.</a:t>
            </a:r>
            <a:br>
              <a:rPr lang="en" sz="14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" sz="1400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750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b="1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Consortium Blockchains</a:t>
            </a:r>
            <a:r>
              <a:rPr lang="en" sz="14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- no central authority, selected participants can write/verify transactions. Read access may be permissioned or public. This type is also called Hybrid Blockchains.</a:t>
            </a:r>
            <a:br>
              <a:rPr lang="en" sz="14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" sz="1400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750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b="1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Private Blockchains </a:t>
            </a:r>
            <a:r>
              <a:rPr lang="en" sz="1400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- write permissions for transactions centralized to one organization. Read permissions may be granted to outside organizations.</a:t>
            </a:r>
          </a:p>
        </p:txBody>
      </p:sp>
      <p:graphicFrame>
        <p:nvGraphicFramePr>
          <p:cNvPr id="227" name="Shape 227"/>
          <p:cNvGraphicFramePr/>
          <p:nvPr>
            <p:extLst>
              <p:ext uri="{D42A27DB-BD31-4B8C-83A1-F6EECF244321}">
                <p14:modId xmlns:p14="http://schemas.microsoft.com/office/powerpoint/2010/main" val="37771667"/>
              </p:ext>
            </p:extLst>
          </p:nvPr>
        </p:nvGraphicFramePr>
        <p:xfrm>
          <a:off x="3133650" y="4817312"/>
          <a:ext cx="57912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Type</a:t>
                      </a:r>
                    </a:p>
                  </a:txBody>
                  <a:tcPr marL="91425" marR="91425" marT="91425" marB="91425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Permissioned?</a:t>
                      </a:r>
                    </a:p>
                  </a:txBody>
                  <a:tcPr marL="91425" marR="91425" marT="91425" marB="91425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Decentralized?</a:t>
                      </a:r>
                    </a:p>
                  </a:txBody>
                  <a:tcPr marL="91425" marR="91425" marT="91425" marB="91425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Trustless?</a:t>
                      </a:r>
                    </a:p>
                  </a:txBody>
                  <a:tcPr marL="91425" marR="91425" marT="91425" marB="91425">
                    <a:solidFill>
                      <a:srgbClr val="351C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chemeClr val="bg2"/>
                          </a:solidFill>
                        </a:rPr>
                        <a:t>Public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CC0000"/>
                          </a:solidFill>
                        </a:rPr>
                        <a:t>No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93C47D"/>
                          </a:solidFill>
                        </a:rPr>
                        <a:t>Yes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93C47D"/>
                          </a:solidFill>
                        </a:rPr>
                        <a:t>Yes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chemeClr val="bg2"/>
                          </a:solidFill>
                        </a:rPr>
                        <a:t>Consortium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93C47D"/>
                          </a:solidFill>
                        </a:rPr>
                        <a:t>Yes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D966"/>
                          </a:solidFill>
                        </a:rPr>
                        <a:t>Partially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CC0000"/>
                          </a:solidFill>
                        </a:rPr>
                        <a:t>No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chemeClr val="bg2"/>
                          </a:solidFill>
                        </a:rPr>
                        <a:t>Private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Yes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No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CC0000"/>
                          </a:solidFill>
                        </a:rPr>
                        <a:t>No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8" name="Shape 228"/>
          <p:cNvSpPr txBox="1"/>
          <p:nvPr/>
        </p:nvSpPr>
        <p:spPr>
          <a:xfrm>
            <a:off x="311700" y="5025932"/>
            <a:ext cx="2557500" cy="116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defTabSz="914400">
              <a:lnSpc>
                <a:spcPct val="115000"/>
              </a:lnSpc>
            </a:pPr>
            <a:r>
              <a:rPr lang="en" sz="1350" kern="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Want more information?</a:t>
            </a:r>
          </a:p>
          <a:p>
            <a:pPr defTabSz="914400">
              <a:lnSpc>
                <a:spcPct val="115000"/>
              </a:lnSpc>
            </a:pPr>
            <a:r>
              <a:rPr lang="en" sz="1350" kern="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Read the blog post “</a:t>
            </a:r>
            <a:r>
              <a:rPr lang="en" sz="1350" u="sng" kern="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On Public and Private Blockchains</a:t>
            </a:r>
            <a:r>
              <a:rPr lang="en" sz="1350" kern="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” by Vitalik Buterin on the Ethereum blog.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B2FA1-66C8-4BDB-A6A2-D8271390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z="2400" dirty="0">
                <a:solidFill>
                  <a:srgbClr val="FFFFFF"/>
                </a:solidFill>
              </a:rPr>
              <a:t>3 Types of Blockchains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0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71900" y="1595975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"/>
              <a:t>The Oaken Platform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71900" y="2776325"/>
            <a:ext cx="3999900" cy="271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>
                <a:solidFill>
                  <a:schemeClr val="bg2"/>
                </a:solidFill>
              </a:rPr>
              <a:t>The Oaken platform is made of A.C.O.R.N.S (Autonomous Communication Over Redundant Nodes).</a:t>
            </a:r>
          </a:p>
          <a:p>
            <a:pPr>
              <a:buNone/>
            </a:pPr>
            <a:endParaRPr dirty="0">
              <a:solidFill>
                <a:schemeClr val="bg2"/>
              </a:solidFill>
            </a:endParaRPr>
          </a:p>
          <a:p>
            <a:pPr>
              <a:buNone/>
            </a:pPr>
            <a:r>
              <a:rPr lang="en" dirty="0">
                <a:solidFill>
                  <a:schemeClr val="bg2"/>
                </a:solidFill>
              </a:rPr>
              <a:t>ACORNS provide a layer of security to both the hardware and software components of an IoT network.</a:t>
            </a:r>
          </a:p>
        </p:txBody>
      </p:sp>
      <p:pic>
        <p:nvPicPr>
          <p:cNvPr id="235" name="Shape 235" descr="OI_logo.png"/>
          <p:cNvPicPr preferRelativeResize="0"/>
          <p:nvPr/>
        </p:nvPicPr>
        <p:blipFill rotWithShape="1">
          <a:blip r:embed="rId3">
            <a:alphaModFix/>
          </a:blip>
          <a:srcRect r="75560"/>
          <a:stretch/>
        </p:blipFill>
        <p:spPr>
          <a:xfrm>
            <a:off x="6319526" y="3323088"/>
            <a:ext cx="1354203" cy="161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287" y="5204344"/>
            <a:ext cx="1311974" cy="5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6511" y="2693221"/>
            <a:ext cx="1004800" cy="68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 descr="BBB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29750">
            <a:off x="4605827" y="2980814"/>
            <a:ext cx="1354201" cy="77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 descr="smartchip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2200" y="3886012"/>
            <a:ext cx="815050" cy="8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8">
            <a:alphaModFix/>
          </a:blip>
          <a:srcRect l="30819" r="33398"/>
          <a:stretch/>
        </p:blipFill>
        <p:spPr>
          <a:xfrm>
            <a:off x="5143050" y="4776988"/>
            <a:ext cx="815050" cy="854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Shape 241"/>
          <p:cNvCxnSpPr>
            <a:endCxn id="235" idx="1"/>
          </p:cNvCxnSpPr>
          <p:nvPr/>
        </p:nvCxnSpPr>
        <p:spPr>
          <a:xfrm rot="10800000" flipH="1">
            <a:off x="5732725" y="4131425"/>
            <a:ext cx="586800" cy="706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2" name="Shape 242"/>
          <p:cNvCxnSpPr>
            <a:stCxn id="238" idx="3"/>
          </p:cNvCxnSpPr>
          <p:nvPr/>
        </p:nvCxnSpPr>
        <p:spPr>
          <a:xfrm>
            <a:off x="5944829" y="3223768"/>
            <a:ext cx="626100" cy="261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3" name="Shape 243"/>
          <p:cNvCxnSpPr>
            <a:stCxn id="239" idx="1"/>
            <a:endCxn id="235" idx="3"/>
          </p:cNvCxnSpPr>
          <p:nvPr/>
        </p:nvCxnSpPr>
        <p:spPr>
          <a:xfrm rot="10800000">
            <a:off x="7673600" y="4131538"/>
            <a:ext cx="588600" cy="16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>
            <a:stCxn id="237" idx="1"/>
            <a:endCxn id="235" idx="0"/>
          </p:cNvCxnSpPr>
          <p:nvPr/>
        </p:nvCxnSpPr>
        <p:spPr>
          <a:xfrm flipH="1">
            <a:off x="6996611" y="3037982"/>
            <a:ext cx="939900" cy="28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>
            <a:stCxn id="236" idx="1"/>
            <a:endCxn id="235" idx="2"/>
          </p:cNvCxnSpPr>
          <p:nvPr/>
        </p:nvCxnSpPr>
        <p:spPr>
          <a:xfrm rot="10800000">
            <a:off x="6996587" y="4939632"/>
            <a:ext cx="194700" cy="527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77918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0B281B2-CDCE-424E-AC34-60377C185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MQTT-Trusted - trusted messaging framework based on MQTT and crypto signatures.</a:t>
            </a:r>
          </a:p>
        </p:txBody>
      </p:sp>
      <p:pic>
        <p:nvPicPr>
          <p:cNvPr id="2050" name="Picture 2" descr="https://camo.githubusercontent.com/087c04f8da3f72b287d0dc45dcf6f400c0357e3f/68747470733a2f2f697066732e696f2f697066732f516d505a426d6f6178336a677035554d4b4264667276764558617437666d63384e76794a6251586e357a67665452">
            <a:extLst>
              <a:ext uri="{FF2B5EF4-FFF2-40B4-BE49-F238E27FC236}">
                <a16:creationId xmlns:a16="http://schemas.microsoft.com/office/drawing/2014/main" id="{1E60429F-7DD3-4C17-AD0C-BC03E0CEB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3" y="2511280"/>
            <a:ext cx="3202153" cy="10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1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226088" y="2469550"/>
            <a:ext cx="2808000" cy="292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400" b="1" dirty="0"/>
              <a:t>Hudson Jameson</a:t>
            </a:r>
          </a:p>
          <a:p>
            <a:pPr>
              <a:buNone/>
            </a:pPr>
            <a:br>
              <a:rPr lang="en" dirty="0"/>
            </a:br>
            <a:r>
              <a:rPr lang="en" dirty="0"/>
              <a:t>Involved in cryptocurrency/blockchain space since 2011.</a:t>
            </a:r>
          </a:p>
          <a:p>
            <a:pPr>
              <a:buNone/>
            </a:pPr>
            <a:r>
              <a:rPr lang="en" dirty="0"/>
              <a:t>USAA: 2014-2016</a:t>
            </a:r>
          </a:p>
          <a:p>
            <a:pPr>
              <a:buNone/>
            </a:pPr>
            <a:r>
              <a:rPr lang="en" dirty="0"/>
              <a:t>Ethereum Foundation: 2016-current</a:t>
            </a:r>
          </a:p>
          <a:p>
            <a:pPr>
              <a:buNone/>
            </a:pPr>
            <a:r>
              <a:rPr lang="en" dirty="0"/>
              <a:t>Oaken Innovations: 2016-current</a:t>
            </a:r>
          </a:p>
          <a:p>
            <a:pPr>
              <a:buNone/>
            </a:pPr>
            <a:r>
              <a:rPr lang="en" dirty="0"/>
              <a:t>1 Wife &amp; 3 Cats</a:t>
            </a:r>
          </a:p>
        </p:txBody>
      </p:sp>
      <p:pic>
        <p:nvPicPr>
          <p:cNvPr id="74" name="Shape 74" descr="fry.jpg"/>
          <p:cNvPicPr preferRelativeResize="0"/>
          <p:nvPr/>
        </p:nvPicPr>
        <p:blipFill rotWithShape="1">
          <a:blip r:embed="rId3">
            <a:alphaModFix/>
          </a:blip>
          <a:srcRect l="1700"/>
          <a:stretch/>
        </p:blipFill>
        <p:spPr>
          <a:xfrm>
            <a:off x="4099926" y="3461201"/>
            <a:ext cx="2188949" cy="22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 l="6691" r="1640"/>
          <a:stretch/>
        </p:blipFill>
        <p:spPr>
          <a:xfrm>
            <a:off x="6411101" y="1170064"/>
            <a:ext cx="2188949" cy="218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915" y="1170064"/>
            <a:ext cx="2188949" cy="218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1101" y="3480085"/>
            <a:ext cx="2188949" cy="21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headshot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0347" y="1170076"/>
            <a:ext cx="1299475" cy="129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005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63B84-88D5-4EC9-B6F3-31105644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004"/>
            <a:ext cx="9144000" cy="5821991"/>
          </a:xfrm>
          <a:prstGeom prst="rect">
            <a:avLst/>
          </a:prstGeom>
        </p:spPr>
      </p:pic>
      <p:pic>
        <p:nvPicPr>
          <p:cNvPr id="6" name="Picture 4" descr="https://kuna.ua/wp-content/uploads/2017/07/myetherwallet-logo-banner.png">
            <a:extLst>
              <a:ext uri="{FF2B5EF4-FFF2-40B4-BE49-F238E27FC236}">
                <a16:creationId xmlns:a16="http://schemas.microsoft.com/office/drawing/2014/main" id="{791799A4-B576-4407-BE40-4EE08FC86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6" b="27254"/>
          <a:stretch/>
        </p:blipFill>
        <p:spPr bwMode="auto">
          <a:xfrm>
            <a:off x="7080308" y="6367636"/>
            <a:ext cx="2063692" cy="4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4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77E3B1-3E4E-4FBA-B93D-AA0E92F10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3"/>
          <a:stretch/>
        </p:blipFill>
        <p:spPr>
          <a:xfrm>
            <a:off x="343949" y="1516861"/>
            <a:ext cx="8456103" cy="3824279"/>
          </a:xfrm>
          <a:prstGeom prst="rect">
            <a:avLst/>
          </a:prstGeom>
        </p:spPr>
      </p:pic>
      <p:pic>
        <p:nvPicPr>
          <p:cNvPr id="4100" name="Picture 4" descr="https://kuna.ua/wp-content/uploads/2017/07/myetherwallet-logo-banner.png">
            <a:extLst>
              <a:ext uri="{FF2B5EF4-FFF2-40B4-BE49-F238E27FC236}">
                <a16:creationId xmlns:a16="http://schemas.microsoft.com/office/drawing/2014/main" id="{63B9A500-503D-4437-90EC-11D72A11C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6" b="27254"/>
          <a:stretch/>
        </p:blipFill>
        <p:spPr bwMode="auto">
          <a:xfrm>
            <a:off x="6342077" y="6192222"/>
            <a:ext cx="2801923" cy="6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79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 descr="solder-in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50" y="3081730"/>
            <a:ext cx="4119675" cy="30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keyfob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104" y="3081712"/>
            <a:ext cx="4119675" cy="308976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462850" y="1143050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"/>
              </a:rPr>
              <a:t>Building an ACORN</a:t>
            </a:r>
          </a:p>
        </p:txBody>
      </p:sp>
    </p:spTree>
    <p:extLst>
      <p:ext uri="{BB962C8B-B14F-4D97-AF65-F5344CB8AC3E}">
        <p14:creationId xmlns:p14="http://schemas.microsoft.com/office/powerpoint/2010/main" val="129064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 descr="20170920_09462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50" y="3106897"/>
            <a:ext cx="4119675" cy="30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462850" y="1143050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"/>
              </a:rPr>
              <a:t>Building an ACORN</a:t>
            </a:r>
          </a:p>
        </p:txBody>
      </p:sp>
      <p:pic>
        <p:nvPicPr>
          <p:cNvPr id="173" name="Shape 173" descr="IMG_1217.JPG"/>
          <p:cNvPicPr preferRelativeResize="0"/>
          <p:nvPr/>
        </p:nvPicPr>
        <p:blipFill rotWithShape="1">
          <a:blip r:embed="rId4">
            <a:alphaModFix/>
          </a:blip>
          <a:srcRect t="39929"/>
          <a:stretch/>
        </p:blipFill>
        <p:spPr>
          <a:xfrm>
            <a:off x="5034629" y="3106897"/>
            <a:ext cx="3857626" cy="3089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337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A088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100" y="1184976"/>
            <a:ext cx="7333801" cy="4488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89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9B1E99-7183-4544-AF7F-AE49433D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Car Share 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CFAD7-C395-4546-A9DC-6AD2B037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075" y="1954400"/>
            <a:ext cx="2808000" cy="2902826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Demonstrate disintermediation of Hertz.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Built in collaboration with Toyota.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Back-end using almost entirely decentralized tech.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Debuted at Consensus 2017.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Built Using: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D28D6-A3A5-4ED2-BA47-B23078C3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87" y="0"/>
            <a:ext cx="3337560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8" name="Shape 181">
            <a:extLst>
              <a:ext uri="{FF2B5EF4-FFF2-40B4-BE49-F238E27FC236}">
                <a16:creationId xmlns:a16="http://schemas.microsoft.com/office/drawing/2014/main" id="{6BF931F3-4F4D-4B17-BA4B-BC5E216332A8}"/>
              </a:ext>
            </a:extLst>
          </p:cNvPr>
          <p:cNvGrpSpPr/>
          <p:nvPr/>
        </p:nvGrpSpPr>
        <p:grpSpPr>
          <a:xfrm>
            <a:off x="125645" y="4857226"/>
            <a:ext cx="1657322" cy="313570"/>
            <a:chOff x="417400" y="3067663"/>
            <a:chExt cx="2400600" cy="454200"/>
          </a:xfrm>
        </p:grpSpPr>
        <p:sp>
          <p:nvSpPr>
            <p:cNvPr id="9" name="Shape 182">
              <a:extLst>
                <a:ext uri="{FF2B5EF4-FFF2-40B4-BE49-F238E27FC236}">
                  <a16:creationId xmlns:a16="http://schemas.microsoft.com/office/drawing/2014/main" id="{AD811AD4-82E0-45B3-8B69-703C43B7F06A}"/>
                </a:ext>
              </a:extLst>
            </p:cNvPr>
            <p:cNvSpPr/>
            <p:nvPr/>
          </p:nvSpPr>
          <p:spPr>
            <a:xfrm>
              <a:off x="417400" y="3067663"/>
              <a:ext cx="2400600" cy="454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0" name="Shape 183">
              <a:extLst>
                <a:ext uri="{FF2B5EF4-FFF2-40B4-BE49-F238E27FC236}">
                  <a16:creationId xmlns:a16="http://schemas.microsoft.com/office/drawing/2014/main" id="{2DB02CC9-F884-42AF-8935-AE382D2DE6D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210" y="3118371"/>
              <a:ext cx="2169000" cy="352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Shape 184">
            <a:extLst>
              <a:ext uri="{FF2B5EF4-FFF2-40B4-BE49-F238E27FC236}">
                <a16:creationId xmlns:a16="http://schemas.microsoft.com/office/drawing/2014/main" id="{95276CF5-42EF-40F0-A886-448039DC2034}"/>
              </a:ext>
            </a:extLst>
          </p:cNvPr>
          <p:cNvGrpSpPr/>
          <p:nvPr/>
        </p:nvGrpSpPr>
        <p:grpSpPr>
          <a:xfrm>
            <a:off x="1938891" y="4828797"/>
            <a:ext cx="1235494" cy="369336"/>
            <a:chOff x="484800" y="3545150"/>
            <a:chExt cx="1855800" cy="554700"/>
          </a:xfrm>
        </p:grpSpPr>
        <p:sp>
          <p:nvSpPr>
            <p:cNvPr id="12" name="Shape 185">
              <a:extLst>
                <a:ext uri="{FF2B5EF4-FFF2-40B4-BE49-F238E27FC236}">
                  <a16:creationId xmlns:a16="http://schemas.microsoft.com/office/drawing/2014/main" id="{2028043E-1C28-4D93-9C53-74AE01BECE9E}"/>
                </a:ext>
              </a:extLst>
            </p:cNvPr>
            <p:cNvSpPr/>
            <p:nvPr/>
          </p:nvSpPr>
          <p:spPr>
            <a:xfrm>
              <a:off x="484800" y="3545150"/>
              <a:ext cx="1855800" cy="554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3" name="Shape 186">
              <a:extLst>
                <a:ext uri="{FF2B5EF4-FFF2-40B4-BE49-F238E27FC236}">
                  <a16:creationId xmlns:a16="http://schemas.microsoft.com/office/drawing/2014/main" id="{99D6FB82-B96A-4728-AC4A-5C3894CB17D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445" y="3576775"/>
              <a:ext cx="1756505" cy="491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Shape 187">
            <a:extLst>
              <a:ext uri="{FF2B5EF4-FFF2-40B4-BE49-F238E27FC236}">
                <a16:creationId xmlns:a16="http://schemas.microsoft.com/office/drawing/2014/main" id="{6BE6824B-BC00-4A06-B5B7-097F85B476AC}"/>
              </a:ext>
            </a:extLst>
          </p:cNvPr>
          <p:cNvGrpSpPr/>
          <p:nvPr/>
        </p:nvGrpSpPr>
        <p:grpSpPr>
          <a:xfrm>
            <a:off x="117018" y="5333484"/>
            <a:ext cx="1022053" cy="490593"/>
            <a:chOff x="2408875" y="4288425"/>
            <a:chExt cx="1560600" cy="749100"/>
          </a:xfrm>
        </p:grpSpPr>
        <p:sp>
          <p:nvSpPr>
            <p:cNvPr id="15" name="Shape 188">
              <a:extLst>
                <a:ext uri="{FF2B5EF4-FFF2-40B4-BE49-F238E27FC236}">
                  <a16:creationId xmlns:a16="http://schemas.microsoft.com/office/drawing/2014/main" id="{22FA1470-2375-48D5-B257-1B62A7079527}"/>
                </a:ext>
              </a:extLst>
            </p:cNvPr>
            <p:cNvSpPr/>
            <p:nvPr/>
          </p:nvSpPr>
          <p:spPr>
            <a:xfrm>
              <a:off x="2408875" y="4288425"/>
              <a:ext cx="1560600" cy="749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6" name="Shape 189">
              <a:extLst>
                <a:ext uri="{FF2B5EF4-FFF2-40B4-BE49-F238E27FC236}">
                  <a16:creationId xmlns:a16="http://schemas.microsoft.com/office/drawing/2014/main" id="{4B72DAAD-7A50-48C8-A6FE-BC618EDA426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70975" y="4375675"/>
              <a:ext cx="1436400" cy="574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Shape 190">
            <a:extLst>
              <a:ext uri="{FF2B5EF4-FFF2-40B4-BE49-F238E27FC236}">
                <a16:creationId xmlns:a16="http://schemas.microsoft.com/office/drawing/2014/main" id="{B615062E-DD16-4D4F-A89C-C4024F784BDE}"/>
              </a:ext>
            </a:extLst>
          </p:cNvPr>
          <p:cNvGrpSpPr/>
          <p:nvPr/>
        </p:nvGrpSpPr>
        <p:grpSpPr>
          <a:xfrm>
            <a:off x="2036931" y="6099722"/>
            <a:ext cx="478418" cy="499596"/>
            <a:chOff x="3016675" y="2705225"/>
            <a:chExt cx="1043700" cy="1089900"/>
          </a:xfrm>
        </p:grpSpPr>
        <p:sp>
          <p:nvSpPr>
            <p:cNvPr id="18" name="Shape 191">
              <a:extLst>
                <a:ext uri="{FF2B5EF4-FFF2-40B4-BE49-F238E27FC236}">
                  <a16:creationId xmlns:a16="http://schemas.microsoft.com/office/drawing/2014/main" id="{BAE71DD3-FEB1-4600-91F6-448AF765A59F}"/>
                </a:ext>
              </a:extLst>
            </p:cNvPr>
            <p:cNvSpPr/>
            <p:nvPr/>
          </p:nvSpPr>
          <p:spPr>
            <a:xfrm>
              <a:off x="3016675" y="2705225"/>
              <a:ext cx="1043700" cy="1089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9" name="Shape 192">
              <a:extLst>
                <a:ext uri="{FF2B5EF4-FFF2-40B4-BE49-F238E27FC236}">
                  <a16:creationId xmlns:a16="http://schemas.microsoft.com/office/drawing/2014/main" id="{22B727CB-D108-4658-ADAE-1A899426D188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63881" y="2780451"/>
              <a:ext cx="935967" cy="856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Shape 193">
            <a:extLst>
              <a:ext uri="{FF2B5EF4-FFF2-40B4-BE49-F238E27FC236}">
                <a16:creationId xmlns:a16="http://schemas.microsoft.com/office/drawing/2014/main" id="{E2CCFF0C-C327-410B-B38E-7D657D51E2DE}"/>
              </a:ext>
            </a:extLst>
          </p:cNvPr>
          <p:cNvGrpSpPr/>
          <p:nvPr/>
        </p:nvGrpSpPr>
        <p:grpSpPr>
          <a:xfrm>
            <a:off x="2567175" y="5484643"/>
            <a:ext cx="631270" cy="1175365"/>
            <a:chOff x="2992175" y="2537650"/>
            <a:chExt cx="1151400" cy="2143800"/>
          </a:xfrm>
        </p:grpSpPr>
        <p:sp>
          <p:nvSpPr>
            <p:cNvPr id="21" name="Shape 194">
              <a:extLst>
                <a:ext uri="{FF2B5EF4-FFF2-40B4-BE49-F238E27FC236}">
                  <a16:creationId xmlns:a16="http://schemas.microsoft.com/office/drawing/2014/main" id="{0E28FCD5-EE2A-4475-A3BF-2C449A09B147}"/>
                </a:ext>
              </a:extLst>
            </p:cNvPr>
            <p:cNvSpPr/>
            <p:nvPr/>
          </p:nvSpPr>
          <p:spPr>
            <a:xfrm>
              <a:off x="2992175" y="2537650"/>
              <a:ext cx="1151400" cy="214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2" name="Shape 195">
              <a:extLst>
                <a:ext uri="{FF2B5EF4-FFF2-40B4-BE49-F238E27FC236}">
                  <a16:creationId xmlns:a16="http://schemas.microsoft.com/office/drawing/2014/main" id="{DA31FAA7-8757-479B-81FA-D2A010ACAA0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55652" y="2632777"/>
              <a:ext cx="1008400" cy="1942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Shape 196">
            <a:extLst>
              <a:ext uri="{FF2B5EF4-FFF2-40B4-BE49-F238E27FC236}">
                <a16:creationId xmlns:a16="http://schemas.microsoft.com/office/drawing/2014/main" id="{BD6417CC-E328-49E0-A362-34A98A245D3A}"/>
              </a:ext>
            </a:extLst>
          </p:cNvPr>
          <p:cNvGrpSpPr/>
          <p:nvPr/>
        </p:nvGrpSpPr>
        <p:grpSpPr>
          <a:xfrm>
            <a:off x="1262457" y="5394894"/>
            <a:ext cx="1235553" cy="369336"/>
            <a:chOff x="3920700" y="4043403"/>
            <a:chExt cx="1734600" cy="554700"/>
          </a:xfrm>
        </p:grpSpPr>
        <p:sp>
          <p:nvSpPr>
            <p:cNvPr id="24" name="Shape 197">
              <a:extLst>
                <a:ext uri="{FF2B5EF4-FFF2-40B4-BE49-F238E27FC236}">
                  <a16:creationId xmlns:a16="http://schemas.microsoft.com/office/drawing/2014/main" id="{497CC2F8-EE75-441D-8C13-A6E5A1BA2C1A}"/>
                </a:ext>
              </a:extLst>
            </p:cNvPr>
            <p:cNvSpPr/>
            <p:nvPr/>
          </p:nvSpPr>
          <p:spPr>
            <a:xfrm>
              <a:off x="3920700" y="4043403"/>
              <a:ext cx="1734600" cy="554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5" name="Shape 198">
              <a:extLst>
                <a:ext uri="{FF2B5EF4-FFF2-40B4-BE49-F238E27FC236}">
                  <a16:creationId xmlns:a16="http://schemas.microsoft.com/office/drawing/2014/main" id="{369C37E3-CF7E-4D7E-BBB6-645FA452BA6F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69788" y="4084315"/>
              <a:ext cx="1436402" cy="4728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Shape 199">
            <a:extLst>
              <a:ext uri="{FF2B5EF4-FFF2-40B4-BE49-F238E27FC236}">
                <a16:creationId xmlns:a16="http://schemas.microsoft.com/office/drawing/2014/main" id="{6C7A7DF3-E201-4839-82CC-8652334EEDF5}"/>
              </a:ext>
            </a:extLst>
          </p:cNvPr>
          <p:cNvGrpSpPr/>
          <p:nvPr/>
        </p:nvGrpSpPr>
        <p:grpSpPr>
          <a:xfrm>
            <a:off x="12588" y="6061666"/>
            <a:ext cx="872662" cy="584715"/>
            <a:chOff x="2263271" y="4226900"/>
            <a:chExt cx="1062928" cy="712200"/>
          </a:xfrm>
        </p:grpSpPr>
        <p:sp>
          <p:nvSpPr>
            <p:cNvPr id="27" name="Shape 200">
              <a:extLst>
                <a:ext uri="{FF2B5EF4-FFF2-40B4-BE49-F238E27FC236}">
                  <a16:creationId xmlns:a16="http://schemas.microsoft.com/office/drawing/2014/main" id="{463B1C82-3322-4A65-B36A-5709CE1F9025}"/>
                </a:ext>
              </a:extLst>
            </p:cNvPr>
            <p:cNvSpPr/>
            <p:nvPr/>
          </p:nvSpPr>
          <p:spPr>
            <a:xfrm>
              <a:off x="2476275" y="4226900"/>
              <a:ext cx="636900" cy="71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8" name="Shape 201">
              <a:extLst>
                <a:ext uri="{FF2B5EF4-FFF2-40B4-BE49-F238E27FC236}">
                  <a16:creationId xmlns:a16="http://schemas.microsoft.com/office/drawing/2014/main" id="{FB5315D5-C59F-4D56-B76C-FF42E8593CF4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63271" y="4284225"/>
              <a:ext cx="1062928" cy="59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" name="Shape 202">
            <a:extLst>
              <a:ext uri="{FF2B5EF4-FFF2-40B4-BE49-F238E27FC236}">
                <a16:creationId xmlns:a16="http://schemas.microsoft.com/office/drawing/2014/main" id="{15DAB69C-C0F2-46A7-9290-BB3CF39F79A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009" y="6149840"/>
            <a:ext cx="1115286" cy="408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58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9B1E99-7183-4544-AF7F-AE49433D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Car Share 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CFAD7-C395-4546-A9DC-6AD2B037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075" y="1954399"/>
            <a:ext cx="2808000" cy="4538679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</a:t>
            </a:r>
            <a:r>
              <a:rPr lang="en-US" sz="1400" dirty="0"/>
              <a:t>Log in using Ethereum account.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 Public key cryptography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Built in identity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Client side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Self-sovereign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 Hardware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Raspberry Pi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HSM w/ custom firmware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Hacked Toyota Prius key fob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GPS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D28D6-A3A5-4ED2-BA47-B23078C3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87" y="0"/>
            <a:ext cx="3337560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725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9B1E99-7183-4544-AF7F-AE49433D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Car Share 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CFAD7-C395-4546-A9DC-6AD2B037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075" y="1954399"/>
            <a:ext cx="2808000" cy="4903601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 Frontend</a:t>
            </a:r>
          </a:p>
          <a:p>
            <a:pPr marL="365760" lvl="1">
              <a:spcAft>
                <a:spcPts val="600"/>
              </a:spcAft>
            </a:pPr>
            <a:r>
              <a:rPr lang="en-US" dirty="0"/>
              <a:t> React Native</a:t>
            </a:r>
          </a:p>
          <a:p>
            <a:pPr marL="365760" lvl="1">
              <a:spcAft>
                <a:spcPts val="600"/>
              </a:spcAft>
            </a:pPr>
            <a:r>
              <a:rPr lang="en-US" dirty="0"/>
              <a:t> Custom built IPFS React Native module</a:t>
            </a:r>
          </a:p>
          <a:p>
            <a:pPr marL="365760" lvl="1">
              <a:spcAft>
                <a:spcPts val="600"/>
              </a:spcAft>
            </a:pPr>
            <a:r>
              <a:rPr lang="en-US" dirty="0"/>
              <a:t> Displays data stored in nested JSON files</a:t>
            </a:r>
          </a:p>
          <a:p>
            <a:pPr marL="365760" lvl="1">
              <a:spcAft>
                <a:spcPts val="600"/>
              </a:spcAft>
            </a:pPr>
            <a:r>
              <a:rPr lang="en-US" dirty="0"/>
              <a:t> Google Maps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 Networks</a:t>
            </a:r>
          </a:p>
          <a:p>
            <a:pPr marL="537210" lvl="1" indent="-171450">
              <a:spcAft>
                <a:spcPts val="600"/>
              </a:spcAft>
            </a:pPr>
            <a:r>
              <a:rPr lang="en-US" dirty="0"/>
              <a:t>Ethereum connection using </a:t>
            </a:r>
            <a:r>
              <a:rPr lang="en-US" dirty="0" err="1"/>
              <a:t>Infura</a:t>
            </a:r>
            <a:endParaRPr lang="en-US" dirty="0"/>
          </a:p>
          <a:p>
            <a:pPr marL="537210" lvl="1" indent="-171450">
              <a:spcAft>
                <a:spcPts val="600"/>
              </a:spcAft>
            </a:pPr>
            <a:r>
              <a:rPr lang="en-US" dirty="0"/>
              <a:t>Testing using </a:t>
            </a:r>
            <a:r>
              <a:rPr lang="en-US" dirty="0" err="1"/>
              <a:t>Metamask</a:t>
            </a:r>
            <a:r>
              <a:rPr lang="en-US" dirty="0"/>
              <a:t> and </a:t>
            </a:r>
            <a:r>
              <a:rPr lang="en-US" dirty="0" err="1"/>
              <a:t>Ropsten</a:t>
            </a:r>
            <a:r>
              <a:rPr lang="en-US" dirty="0"/>
              <a:t>/</a:t>
            </a:r>
            <a:r>
              <a:rPr lang="en-US" dirty="0" err="1"/>
              <a:t>Rinkeby</a:t>
            </a:r>
            <a:r>
              <a:rPr lang="en-US" dirty="0"/>
              <a:t> </a:t>
            </a:r>
            <a:r>
              <a:rPr lang="en-US" dirty="0" err="1"/>
              <a:t>testnets</a:t>
            </a:r>
            <a:endParaRPr lang="en-US" dirty="0"/>
          </a:p>
          <a:p>
            <a:pPr marL="537210" lvl="1" indent="-171450">
              <a:spcAft>
                <a:spcPts val="600"/>
              </a:spcAft>
            </a:pPr>
            <a:r>
              <a:rPr lang="en-US" dirty="0"/>
              <a:t>MQTTT broker (could be replaced with IPFS pub/sub)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D28D6-A3A5-4ED2-BA47-B23078C3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87" y="0"/>
            <a:ext cx="3337560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60207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9B1E99-7183-4544-AF7F-AE49433D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Car Share 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CFAD7-C395-4546-A9DC-6AD2B037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075" y="1954399"/>
            <a:ext cx="2808000" cy="4903601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 Backend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Ethereum</a:t>
            </a:r>
          </a:p>
          <a:p>
            <a:pPr marL="731520" lvl="2" indent="-171450">
              <a:spcAft>
                <a:spcPts val="600"/>
              </a:spcAft>
            </a:pPr>
            <a:r>
              <a:rPr lang="en-US" dirty="0"/>
              <a:t> Authentication</a:t>
            </a:r>
          </a:p>
          <a:p>
            <a:pPr marL="731520" lvl="2" indent="-171450">
              <a:spcAft>
                <a:spcPts val="600"/>
              </a:spcAft>
            </a:pPr>
            <a:r>
              <a:rPr lang="en-US" dirty="0"/>
              <a:t> Payment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IPFS</a:t>
            </a:r>
          </a:p>
          <a:p>
            <a:pPr marL="731520" lvl="2" indent="-171450">
              <a:spcAft>
                <a:spcPts val="600"/>
              </a:spcAft>
            </a:pPr>
            <a:r>
              <a:rPr lang="en-US" dirty="0"/>
              <a:t> Ephemeral data store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 MQTTT</a:t>
            </a:r>
          </a:p>
          <a:p>
            <a:pPr marL="731520" lvl="2" indent="-171450">
              <a:spcAft>
                <a:spcPts val="600"/>
              </a:spcAft>
            </a:pPr>
            <a:r>
              <a:rPr lang="en-US" dirty="0"/>
              <a:t>Pub-sub platform</a:t>
            </a:r>
          </a:p>
          <a:p>
            <a:pPr marL="731520" lvl="2" indent="-171450">
              <a:spcAft>
                <a:spcPts val="600"/>
              </a:spcAft>
            </a:pPr>
            <a:r>
              <a:rPr lang="en-US" dirty="0"/>
              <a:t>Modified MQTT for Ethereum key signing</a:t>
            </a:r>
          </a:p>
          <a:p>
            <a:pPr marL="731520" lvl="2" indent="-171450">
              <a:spcAft>
                <a:spcPts val="600"/>
              </a:spcAft>
            </a:pPr>
            <a:r>
              <a:rPr lang="en-US" dirty="0"/>
              <a:t>Secure car locking/unlocking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D28D6-A3A5-4ED2-BA47-B23078C3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87" y="0"/>
            <a:ext cx="3337560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96110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9B1E99-7183-4544-AF7F-AE49433D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Car Share 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CFAD7-C395-4546-A9DC-6AD2B037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075" y="1954399"/>
            <a:ext cx="2808000" cy="4903601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Security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Software</a:t>
            </a:r>
          </a:p>
          <a:p>
            <a:pPr marL="731520" lvl="2" indent="-171450">
              <a:spcAft>
                <a:spcPts val="600"/>
              </a:spcAft>
            </a:pPr>
            <a:r>
              <a:rPr lang="en-US" dirty="0"/>
              <a:t>Smart contract on a blockchain allows only specific addresses to unlock the car.</a:t>
            </a:r>
          </a:p>
          <a:p>
            <a:pPr marL="731520" lvl="2" indent="-171450">
              <a:spcAft>
                <a:spcPts val="600"/>
              </a:spcAft>
            </a:pPr>
            <a:r>
              <a:rPr lang="en-US" dirty="0"/>
              <a:t>No way to spoof it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Hardware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Tamper resistant HSM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Uses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Car owners to monetize excess capacity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Common data platform framework market</a:t>
            </a:r>
          </a:p>
          <a:p>
            <a:pPr marL="365760" lvl="1" indent="-171450">
              <a:spcAft>
                <a:spcPts val="600"/>
              </a:spcAft>
            </a:pPr>
            <a:r>
              <a:rPr lang="en-US" dirty="0"/>
              <a:t>Car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D28D6-A3A5-4ED2-BA47-B23078C3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0666" y="1075969"/>
            <a:ext cx="6267682" cy="470076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1052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26078" y="1215050"/>
            <a:ext cx="2808000" cy="95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"/>
              <a:t>Who We Are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001" y="1615713"/>
            <a:ext cx="1640983" cy="16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619" y="3839177"/>
            <a:ext cx="1640983" cy="163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968" y="3836135"/>
            <a:ext cx="1640983" cy="16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620" y="1615713"/>
            <a:ext cx="1640983" cy="16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9647" y="3839177"/>
            <a:ext cx="1619276" cy="163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 descr="OI_logo.png"/>
          <p:cNvPicPr preferRelativeResize="0"/>
          <p:nvPr/>
        </p:nvPicPr>
        <p:blipFill rotWithShape="1">
          <a:blip r:embed="rId8">
            <a:alphaModFix/>
          </a:blip>
          <a:srcRect r="74535"/>
          <a:stretch/>
        </p:blipFill>
        <p:spPr>
          <a:xfrm>
            <a:off x="3491598" y="1508526"/>
            <a:ext cx="1525742" cy="174818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26075" y="2323050"/>
            <a:ext cx="2808000" cy="367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Oaken Innovations made up of a team of professionals working to build-out practical solutions within the blockchain space.</a:t>
            </a:r>
          </a:p>
          <a:p>
            <a:pPr>
              <a:buNone/>
            </a:pPr>
            <a:r>
              <a:rPr lang="en"/>
              <a:t>Oaken is an IoT blockchain platform for smart cities with hardware and software for automated machine-to-machine transactions over a secure and decentralized network.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 b="1"/>
              <a:t>Welcome to the intersection of Blockchain and IoT.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5330788" y="3256700"/>
            <a:ext cx="1619400" cy="38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 defTabSz="914400"/>
            <a:r>
              <a:rPr lang="en" sz="1200" kern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John Gerryts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7274413" y="3256688"/>
            <a:ext cx="1619400" cy="38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 defTabSz="914400"/>
            <a:r>
              <a:rPr lang="en" sz="1200" kern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Laney Fisher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444750" y="5477125"/>
            <a:ext cx="1619400" cy="38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 defTabSz="914400"/>
            <a:r>
              <a:rPr lang="en" sz="1200" kern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Hudson Jameson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364975" y="5477125"/>
            <a:ext cx="1619400" cy="38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 defTabSz="914400"/>
            <a:r>
              <a:rPr lang="en" sz="1200" kern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Shuang “Lex” Liang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274388" y="5477125"/>
            <a:ext cx="1619400" cy="38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 defTabSz="914400"/>
            <a:r>
              <a:rPr lang="en" sz="1200" kern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James Johnson</a:t>
            </a:r>
          </a:p>
        </p:txBody>
      </p:sp>
    </p:spTree>
    <p:extLst>
      <p:ext uri="{BB962C8B-B14F-4D97-AF65-F5344CB8AC3E}">
        <p14:creationId xmlns:p14="http://schemas.microsoft.com/office/powerpoint/2010/main" val="2731385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85" descr="Artboard 1@2x.png">
            <a:extLst>
              <a:ext uri="{FF2B5EF4-FFF2-40B4-BE49-F238E27FC236}">
                <a16:creationId xmlns:a16="http://schemas.microsoft.com/office/drawing/2014/main" id="{4B37E707-ADB1-4609-897F-70D038A0444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908" r="17902"/>
          <a:stretch/>
        </p:blipFill>
        <p:spPr>
          <a:xfrm>
            <a:off x="1637339" y="857248"/>
            <a:ext cx="5869322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5059964-5B74-463C-A660-F2B838244CA8}"/>
              </a:ext>
            </a:extLst>
          </p:cNvPr>
          <p:cNvSpPr txBox="1">
            <a:spLocks/>
          </p:cNvSpPr>
          <p:nvPr/>
        </p:nvSpPr>
        <p:spPr>
          <a:xfrm>
            <a:off x="3455840" y="857248"/>
            <a:ext cx="2808000" cy="127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914400"/>
            <a:r>
              <a:rPr lang="en-US" sz="5400" kern="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Contact</a:t>
            </a:r>
            <a:endParaRPr lang="en-US" sz="5400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602162-FC42-4657-8C4E-B332C2F3C217}"/>
              </a:ext>
            </a:extLst>
          </p:cNvPr>
          <p:cNvSpPr/>
          <p:nvPr/>
        </p:nvSpPr>
        <p:spPr>
          <a:xfrm>
            <a:off x="138418" y="5354421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Hudson Jameson</a:t>
            </a:r>
          </a:p>
          <a:p>
            <a:pPr lvl="0"/>
            <a:endParaRPr lang="en-US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en-US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Twitter: @</a:t>
            </a:r>
            <a:r>
              <a:rPr lang="en-US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hudsonjameson</a:t>
            </a:r>
            <a:endParaRPr lang="en-US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en-US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Website: hudsonjameson.com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D6EB2C-F74C-466C-B93A-E30804BA1BF4}"/>
              </a:ext>
            </a:extLst>
          </p:cNvPr>
          <p:cNvSpPr/>
          <p:nvPr/>
        </p:nvSpPr>
        <p:spPr>
          <a:xfrm>
            <a:off x="6119769" y="5354421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Oaken Innovations</a:t>
            </a:r>
          </a:p>
          <a:p>
            <a:pPr lvl="0"/>
            <a:endParaRPr lang="en-US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en-US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Twitter: @</a:t>
            </a:r>
            <a:r>
              <a:rPr lang="en-US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projectoaken</a:t>
            </a:r>
            <a:endParaRPr lang="en-US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en-US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Website: oakeninnovations.com</a:t>
            </a:r>
          </a:p>
        </p:txBody>
      </p:sp>
    </p:spTree>
    <p:extLst>
      <p:ext uri="{BB962C8B-B14F-4D97-AF65-F5344CB8AC3E}">
        <p14:creationId xmlns:p14="http://schemas.microsoft.com/office/powerpoint/2010/main" val="245808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00375" y="1517822"/>
            <a:ext cx="8222100" cy="767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" dirty="0"/>
              <a:t>Why IoT Needs Blockchain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75" y="3188155"/>
            <a:ext cx="4353972" cy="268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347" y="2981577"/>
            <a:ext cx="4180824" cy="3095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27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A08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1080106" y="883199"/>
            <a:ext cx="7156386" cy="5491019"/>
          </a:xfrm>
          <a:prstGeom prst="rect">
            <a:avLst/>
          </a:prstGeom>
          <a:solidFill>
            <a:srgbClr val="2C3D43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defTabSz="914400"/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734" y="650143"/>
            <a:ext cx="5957130" cy="5957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96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DB249-3AB6-4C60-AC62-F82D2253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What is a Blockchain?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2E597-EB8B-4D51-9CBE-6309076B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2558766"/>
            <a:ext cx="8222100" cy="3976257"/>
          </a:xfrm>
        </p:spPr>
        <p:txBody>
          <a:bodyPr/>
          <a:lstStyle/>
          <a:p>
            <a:pPr lvl="0">
              <a:buClrTx/>
              <a:buSzTx/>
              <a:buNone/>
            </a:pPr>
            <a:r>
              <a:rPr lang="en" sz="2400" b="1" dirty="0">
                <a:solidFill>
                  <a:schemeClr val="bg2"/>
                </a:solidFill>
              </a:rPr>
              <a:t>Definition</a:t>
            </a:r>
          </a:p>
          <a:p>
            <a:pPr marL="457200" lvl="0">
              <a:buClrTx/>
              <a:buSzTx/>
              <a:buNone/>
            </a:pPr>
            <a:r>
              <a:rPr lang="en" b="1" dirty="0">
                <a:solidFill>
                  <a:schemeClr val="bg2"/>
                </a:solidFill>
              </a:rPr>
              <a:t>Decentralized</a:t>
            </a:r>
            <a:r>
              <a:rPr lang="en" dirty="0">
                <a:solidFill>
                  <a:schemeClr val="bg2"/>
                </a:solidFill>
              </a:rPr>
              <a:t>, </a:t>
            </a:r>
            <a:r>
              <a:rPr lang="en" b="1" dirty="0">
                <a:solidFill>
                  <a:schemeClr val="bg2"/>
                </a:solidFill>
              </a:rPr>
              <a:t>distributed ledger </a:t>
            </a:r>
            <a:r>
              <a:rPr lang="en" dirty="0">
                <a:solidFill>
                  <a:schemeClr val="bg2"/>
                </a:solidFill>
              </a:rPr>
              <a:t>(database) that keeps a permanent, </a:t>
            </a:r>
            <a:r>
              <a:rPr lang="en" b="1" dirty="0">
                <a:solidFill>
                  <a:schemeClr val="bg2"/>
                </a:solidFill>
              </a:rPr>
              <a:t>tamper-</a:t>
            </a:r>
            <a:r>
              <a:rPr lang="en-US" b="1" dirty="0">
                <a:solidFill>
                  <a:schemeClr val="bg2"/>
                </a:solidFill>
              </a:rPr>
              <a:t>resistant</a:t>
            </a:r>
            <a:r>
              <a:rPr lang="en" dirty="0">
                <a:solidFill>
                  <a:schemeClr val="bg2"/>
                </a:solidFill>
              </a:rPr>
              <a:t> record of all previous transactions.</a:t>
            </a:r>
          </a:p>
          <a:p>
            <a:pPr lvl="0">
              <a:buClrTx/>
              <a:buSzTx/>
              <a:buNone/>
            </a:pPr>
            <a:r>
              <a:rPr lang="en" sz="2400" b="1" dirty="0">
                <a:solidFill>
                  <a:schemeClr val="bg2"/>
                </a:solidFill>
              </a:rPr>
              <a:t>3 Components</a:t>
            </a:r>
          </a:p>
          <a:p>
            <a:pPr marL="571500" lvl="0">
              <a:buClr>
                <a:srgbClr val="FFFFFF"/>
              </a:buClr>
              <a:buNone/>
            </a:pPr>
            <a:r>
              <a:rPr lang="en" dirty="0">
                <a:solidFill>
                  <a:schemeClr val="bg2"/>
                </a:solidFill>
              </a:rPr>
              <a:t>Data Layer</a:t>
            </a:r>
          </a:p>
          <a:p>
            <a:pPr marL="571500" lvl="0">
              <a:buClr>
                <a:srgbClr val="FFFFFF"/>
              </a:buClr>
              <a:buNone/>
            </a:pPr>
            <a:r>
              <a:rPr lang="en" dirty="0">
                <a:solidFill>
                  <a:schemeClr val="bg2"/>
                </a:solidFill>
              </a:rPr>
              <a:t>Networking/Gossip Layer</a:t>
            </a:r>
          </a:p>
          <a:p>
            <a:pPr marL="571500" lvl="0">
              <a:buClr>
                <a:srgbClr val="FFFFFF"/>
              </a:buClr>
              <a:buNone/>
            </a:pPr>
            <a:r>
              <a:rPr lang="en" dirty="0">
                <a:solidFill>
                  <a:schemeClr val="bg2"/>
                </a:solidFill>
              </a:rPr>
              <a:t>Consensus Layer</a:t>
            </a:r>
          </a:p>
          <a:p>
            <a:pPr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29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129">
            <a:extLst>
              <a:ext uri="{FF2B5EF4-FFF2-40B4-BE49-F238E27FC236}">
                <a16:creationId xmlns:a16="http://schemas.microsoft.com/office/drawing/2014/main" id="{04569ACB-19FC-475E-BFB6-79B3F9D5CE33}"/>
              </a:ext>
            </a:extLst>
          </p:cNvPr>
          <p:cNvGrpSpPr/>
          <p:nvPr/>
        </p:nvGrpSpPr>
        <p:grpSpPr>
          <a:xfrm>
            <a:off x="599452" y="1945921"/>
            <a:ext cx="4516629" cy="2119309"/>
            <a:chOff x="4679375" y="2639150"/>
            <a:chExt cx="4293900" cy="2014800"/>
          </a:xfrm>
        </p:grpSpPr>
        <p:sp>
          <p:nvSpPr>
            <p:cNvPr id="8" name="Shape 130">
              <a:extLst>
                <a:ext uri="{FF2B5EF4-FFF2-40B4-BE49-F238E27FC236}">
                  <a16:creationId xmlns:a16="http://schemas.microsoft.com/office/drawing/2014/main" id="{9EEE4CF4-38D4-4FB1-A123-4FC9A49D2AC3}"/>
                </a:ext>
              </a:extLst>
            </p:cNvPr>
            <p:cNvSpPr/>
            <p:nvPr/>
          </p:nvSpPr>
          <p:spPr>
            <a:xfrm>
              <a:off x="4679375" y="2639150"/>
              <a:ext cx="4293900" cy="201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defTabSz="914400"/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" name="Shape 131" descr="graph1.png">
              <a:extLst>
                <a:ext uri="{FF2B5EF4-FFF2-40B4-BE49-F238E27FC236}">
                  <a16:creationId xmlns:a16="http://schemas.microsoft.com/office/drawing/2014/main" id="{0D0AFC70-AF52-4B90-88B7-1B07A61509B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80050" y="2721113"/>
              <a:ext cx="3692550" cy="1850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Shape 121"/>
          <p:cNvSpPr txBox="1"/>
          <p:nvPr/>
        </p:nvSpPr>
        <p:spPr>
          <a:xfrm>
            <a:off x="553863" y="1121342"/>
            <a:ext cx="7915374" cy="57366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defTabSz="914400">
              <a:lnSpc>
                <a:spcPct val="115000"/>
              </a:lnSpc>
              <a:spcAft>
                <a:spcPts val="1600"/>
              </a:spcAft>
            </a:pP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Data is stored in “blocks” where transactions are hashed together to make a transaction root.</a:t>
            </a:r>
          </a:p>
          <a:p>
            <a:pPr marL="285750" indent="-28575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 defTabSz="91440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defTabSz="914400">
              <a:lnSpc>
                <a:spcPct val="115000"/>
              </a:lnSpc>
              <a:spcAft>
                <a:spcPts val="1600"/>
              </a:spcAft>
            </a:pPr>
            <a:endParaRPr lang="en-US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defTabSz="914400">
              <a:lnSpc>
                <a:spcPct val="115000"/>
              </a:lnSpc>
              <a:spcAft>
                <a:spcPts val="1600"/>
              </a:spcAft>
            </a:pPr>
            <a:endParaRPr lang="en-US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defTabSz="914400">
              <a:lnSpc>
                <a:spcPct val="115000"/>
              </a:lnSpc>
              <a:spcAft>
                <a:spcPts val="1600"/>
              </a:spcAft>
            </a:pPr>
            <a:r>
              <a:rPr lang="en-US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Merkle trees are created from these roots</a:t>
            </a: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to prove the existence of the transactions </a:t>
            </a:r>
            <a:r>
              <a:rPr lang="en-US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in an efficient manner.</a:t>
            </a:r>
            <a:endParaRPr lang="en" kern="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59F068-DCA8-43C0-A080-65E05A5E313A}"/>
              </a:ext>
            </a:extLst>
          </p:cNvPr>
          <p:cNvGrpSpPr/>
          <p:nvPr/>
        </p:nvGrpSpPr>
        <p:grpSpPr>
          <a:xfrm>
            <a:off x="3944457" y="4213201"/>
            <a:ext cx="4980393" cy="1988688"/>
            <a:chOff x="4008200" y="3477193"/>
            <a:chExt cx="4548571" cy="1816260"/>
          </a:xfrm>
        </p:grpSpPr>
        <p:sp>
          <p:nvSpPr>
            <p:cNvPr id="119" name="Shape 119"/>
            <p:cNvSpPr/>
            <p:nvPr/>
          </p:nvSpPr>
          <p:spPr>
            <a:xfrm>
              <a:off x="4008200" y="3477193"/>
              <a:ext cx="4548571" cy="18162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defTabSz="914400"/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22" name="Shape 122" descr="Bitcoin_Block_Data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52835" y="3547758"/>
              <a:ext cx="4162414" cy="16164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DA171B-BFAB-477C-AC41-92CC66BB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>
                <a:solidFill>
                  <a:srgbClr val="FFFFFF"/>
                </a:solidFill>
              </a:rPr>
              <a:t>Data Layer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330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DD5B-A2D6-4EBD-827B-E8076AC3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Bitcoin</a:t>
            </a:r>
            <a:r>
              <a:rPr lang="en" sz="2800" dirty="0">
                <a:solidFill>
                  <a:srgbClr val="FFFFFF"/>
                </a:solidFill>
              </a:rPr>
              <a:t>: </a:t>
            </a:r>
            <a:r>
              <a:rPr lang="en-US" sz="2800" dirty="0">
                <a:solidFill>
                  <a:srgbClr val="FFFFFF"/>
                </a:solidFill>
              </a:rPr>
              <a:t>Blocks and Transactions</a:t>
            </a:r>
            <a:endParaRPr lang="en-US" dirty="0"/>
          </a:p>
        </p:txBody>
      </p:sp>
      <p:pic>
        <p:nvPicPr>
          <p:cNvPr id="4098" name="Picture 2" descr="https://i.stack.imgur.com/NBl2Y.png">
            <a:extLst>
              <a:ext uri="{FF2B5EF4-FFF2-40B4-BE49-F238E27FC236}">
                <a16:creationId xmlns:a16="http://schemas.microsoft.com/office/drawing/2014/main" id="{44063742-FD93-4662-B438-3AB8FDAC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" y="1028655"/>
            <a:ext cx="5881550" cy="326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0C9355A-5B0A-4F99-9236-5F587F0B5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3630" y="3347617"/>
            <a:ext cx="4500778" cy="33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7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DD5B-A2D6-4EBD-827B-E8076AC3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Ethereum</a:t>
            </a:r>
            <a:r>
              <a:rPr lang="en" sz="2800" dirty="0">
                <a:solidFill>
                  <a:srgbClr val="FFFFFF"/>
                </a:solidFill>
              </a:rPr>
              <a:t>: </a:t>
            </a:r>
            <a:r>
              <a:rPr lang="en-US" sz="2800" dirty="0">
                <a:solidFill>
                  <a:srgbClr val="FFFFFF"/>
                </a:solidFill>
              </a:rPr>
              <a:t>Blocks and Transactions</a:t>
            </a:r>
            <a:endParaRPr lang="en-US" dirty="0"/>
          </a:p>
        </p:txBody>
      </p:sp>
      <p:pic>
        <p:nvPicPr>
          <p:cNvPr id="2050" name="Picture 2" descr="https://blog.ethereum.org/wp-content/uploads/2015/11/ethblockchain_full.png">
            <a:extLst>
              <a:ext uri="{FF2B5EF4-FFF2-40B4-BE49-F238E27FC236}">
                <a16:creationId xmlns:a16="http://schemas.microsoft.com/office/drawing/2014/main" id="{3552A644-BE52-426B-8717-4D02BB36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394" y="1167032"/>
            <a:ext cx="5490312" cy="26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128">
            <a:extLst>
              <a:ext uri="{FF2B5EF4-FFF2-40B4-BE49-F238E27FC236}">
                <a16:creationId xmlns:a16="http://schemas.microsoft.com/office/drawing/2014/main" id="{6C713CF9-6C2C-4BA3-952B-53CFAE691B3A}"/>
              </a:ext>
            </a:extLst>
          </p:cNvPr>
          <p:cNvSpPr txBox="1"/>
          <p:nvPr/>
        </p:nvSpPr>
        <p:spPr>
          <a:xfrm>
            <a:off x="212288" y="3777790"/>
            <a:ext cx="8628803" cy="1892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numCol="2" anchor="t" anchorCtr="0">
            <a:noAutofit/>
          </a:bodyPr>
          <a:lstStyle/>
          <a:p>
            <a:pPr marL="457200" indent="-342900" defTabSz="914400">
              <a:lnSpc>
                <a:spcPct val="115000"/>
              </a:lnSpc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-US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Ethereum transactions</a:t>
            </a:r>
            <a:r>
              <a:rPr lang="en" kern="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contain: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42729"/>
                </a:solidFill>
                <a:latin typeface="inherit"/>
              </a:rPr>
              <a:t> nonce</a:t>
            </a:r>
            <a:r>
              <a:rPr lang="en-US" sz="1400" dirty="0">
                <a:solidFill>
                  <a:srgbClr val="242729"/>
                </a:solidFill>
                <a:latin typeface="inherit"/>
              </a:rPr>
              <a:t> - transaction sequence number for the sending account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42729"/>
                </a:solidFill>
                <a:latin typeface="inherit"/>
              </a:rPr>
              <a:t> </a:t>
            </a:r>
            <a:r>
              <a:rPr lang="en-US" sz="1400" b="1" dirty="0" err="1">
                <a:solidFill>
                  <a:srgbClr val="242729"/>
                </a:solidFill>
                <a:latin typeface="inherit"/>
              </a:rPr>
              <a:t>gasprice</a:t>
            </a:r>
            <a:r>
              <a:rPr lang="en-US" sz="1400" dirty="0">
                <a:solidFill>
                  <a:srgbClr val="242729"/>
                </a:solidFill>
                <a:latin typeface="inherit"/>
              </a:rPr>
              <a:t> - price you are offering to pay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42729"/>
                </a:solidFill>
                <a:latin typeface="inherit"/>
              </a:rPr>
              <a:t> </a:t>
            </a:r>
            <a:r>
              <a:rPr lang="en-US" sz="1400" b="1" dirty="0" err="1">
                <a:solidFill>
                  <a:srgbClr val="242729"/>
                </a:solidFill>
                <a:latin typeface="inherit"/>
              </a:rPr>
              <a:t>startgas</a:t>
            </a:r>
            <a:r>
              <a:rPr lang="en-US" sz="1400" dirty="0">
                <a:solidFill>
                  <a:srgbClr val="242729"/>
                </a:solidFill>
                <a:latin typeface="inherit"/>
              </a:rPr>
              <a:t> - maximum amount of gas allowed for the transaction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42729"/>
                </a:solidFill>
                <a:latin typeface="inherit"/>
              </a:rPr>
              <a:t> to</a:t>
            </a:r>
            <a:r>
              <a:rPr lang="en-US" sz="1400" dirty="0">
                <a:solidFill>
                  <a:srgbClr val="242729"/>
                </a:solidFill>
                <a:latin typeface="inherit"/>
              </a:rPr>
              <a:t> - destination address (account or contract address)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42729"/>
                </a:solidFill>
                <a:latin typeface="inherit"/>
              </a:rPr>
              <a:t> value</a:t>
            </a:r>
            <a:r>
              <a:rPr lang="en-US" sz="1400" dirty="0">
                <a:solidFill>
                  <a:srgbClr val="242729"/>
                </a:solidFill>
                <a:latin typeface="inherit"/>
              </a:rPr>
              <a:t> - eth to transfer to the destination, if any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42729"/>
                </a:solidFill>
                <a:latin typeface="inherit"/>
              </a:rPr>
              <a:t> data</a:t>
            </a:r>
            <a:r>
              <a:rPr lang="en-US" sz="1400" dirty="0">
                <a:solidFill>
                  <a:srgbClr val="242729"/>
                </a:solidFill>
                <a:latin typeface="inherit"/>
              </a:rPr>
              <a:t> - all of the interesting stuff goes here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42729"/>
                </a:solidFill>
                <a:latin typeface="inherit"/>
              </a:rPr>
              <a:t> v, r, and s values</a:t>
            </a:r>
            <a:r>
              <a:rPr lang="en-US" sz="1400" dirty="0">
                <a:solidFill>
                  <a:srgbClr val="242729"/>
                </a:solidFill>
                <a:latin typeface="inherit"/>
              </a:rPr>
              <a:t> - along with </a:t>
            </a:r>
            <a:r>
              <a:rPr lang="en-US" sz="1400" b="1" dirty="0">
                <a:solidFill>
                  <a:srgbClr val="242729"/>
                </a:solidFill>
                <a:latin typeface="inherit"/>
              </a:rPr>
              <a:t>r</a:t>
            </a:r>
            <a:r>
              <a:rPr lang="en-US" sz="1400" dirty="0">
                <a:solidFill>
                  <a:srgbClr val="242729"/>
                </a:solidFill>
                <a:latin typeface="inherit"/>
              </a:rPr>
              <a:t> and </a:t>
            </a:r>
            <a:r>
              <a:rPr lang="en-US" sz="1400" b="1" dirty="0">
                <a:solidFill>
                  <a:srgbClr val="242729"/>
                </a:solidFill>
                <a:latin typeface="inherit"/>
              </a:rPr>
              <a:t>s</a:t>
            </a:r>
            <a:r>
              <a:rPr lang="en-US" sz="1400" dirty="0">
                <a:solidFill>
                  <a:srgbClr val="242729"/>
                </a:solidFill>
                <a:latin typeface="inherit"/>
              </a:rPr>
              <a:t> makes up the ECDSA signature</a:t>
            </a:r>
          </a:p>
        </p:txBody>
      </p:sp>
      <p:grpSp>
        <p:nvGrpSpPr>
          <p:cNvPr id="16" name="Shape 147">
            <a:extLst>
              <a:ext uri="{FF2B5EF4-FFF2-40B4-BE49-F238E27FC236}">
                <a16:creationId xmlns:a16="http://schemas.microsoft.com/office/drawing/2014/main" id="{4C3BC068-DB8E-49DD-A8BE-0E44D9590B19}"/>
              </a:ext>
            </a:extLst>
          </p:cNvPr>
          <p:cNvGrpSpPr/>
          <p:nvPr/>
        </p:nvGrpSpPr>
        <p:grpSpPr>
          <a:xfrm>
            <a:off x="212288" y="5670215"/>
            <a:ext cx="8628803" cy="1043514"/>
            <a:chOff x="1637298" y="4204818"/>
            <a:chExt cx="5358300" cy="648000"/>
          </a:xfrm>
        </p:grpSpPr>
        <p:sp>
          <p:nvSpPr>
            <p:cNvPr id="17" name="Shape 148">
              <a:extLst>
                <a:ext uri="{FF2B5EF4-FFF2-40B4-BE49-F238E27FC236}">
                  <a16:creationId xmlns:a16="http://schemas.microsoft.com/office/drawing/2014/main" id="{13419796-5E3E-4A25-9EC3-FB06E6A3E720}"/>
                </a:ext>
              </a:extLst>
            </p:cNvPr>
            <p:cNvSpPr/>
            <p:nvPr/>
          </p:nvSpPr>
          <p:spPr>
            <a:xfrm>
              <a:off x="1637298" y="4204818"/>
              <a:ext cx="5358300" cy="648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30303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defTabSz="914400"/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8" name="Shape 149" descr="txbatch.png">
              <a:extLst>
                <a:ext uri="{FF2B5EF4-FFF2-40B4-BE49-F238E27FC236}">
                  <a16:creationId xmlns:a16="http://schemas.microsoft.com/office/drawing/2014/main" id="{4ADADE42-1C4C-451C-9D58-2ECDD11E4B9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4818" y="4310891"/>
              <a:ext cx="5143185" cy="4359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41546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1412</TotalTime>
  <Words>944</Words>
  <Application>Microsoft Office PowerPoint</Application>
  <PresentationFormat>On-screen Show (4:3)</PresentationFormat>
  <Paragraphs>169</Paragraphs>
  <Slides>30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inherit</vt:lpstr>
      <vt:lpstr>Oswald</vt:lpstr>
      <vt:lpstr>Roboto</vt:lpstr>
      <vt:lpstr>Roboto Light</vt:lpstr>
      <vt:lpstr>Ubuntu</vt:lpstr>
      <vt:lpstr>Office Theme</vt:lpstr>
      <vt:lpstr>Material</vt:lpstr>
      <vt:lpstr>Acrobat Document</vt:lpstr>
      <vt:lpstr>PowerPoint Presentation</vt:lpstr>
      <vt:lpstr>PowerPoint Presentation</vt:lpstr>
      <vt:lpstr>Who We Are</vt:lpstr>
      <vt:lpstr>Why IoT Needs Blockchain</vt:lpstr>
      <vt:lpstr>PowerPoint Presentation</vt:lpstr>
      <vt:lpstr>What is a Blockchain?</vt:lpstr>
      <vt:lpstr>Data Layer</vt:lpstr>
      <vt:lpstr>Bitcoin: Blocks and Transactions</vt:lpstr>
      <vt:lpstr>Ethereum: Blocks and Transactions</vt:lpstr>
      <vt:lpstr>PowerPoint Presentation</vt:lpstr>
      <vt:lpstr>PowerPoint Presentation</vt:lpstr>
      <vt:lpstr>Networking/Gossip Layer</vt:lpstr>
      <vt:lpstr>Networking/Gossip Layer</vt:lpstr>
      <vt:lpstr>Consensus Layer</vt:lpstr>
      <vt:lpstr>Consensus Layer: Protocols</vt:lpstr>
      <vt:lpstr>Consensus Layer: Proof-of-Work/Stake</vt:lpstr>
      <vt:lpstr>3 Types of Blockchains</vt:lpstr>
      <vt:lpstr>The Oaken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 Share Demo</vt:lpstr>
      <vt:lpstr>Car Share Demo</vt:lpstr>
      <vt:lpstr>Car Share Demo</vt:lpstr>
      <vt:lpstr>Car Share Demo</vt:lpstr>
      <vt:lpstr>Car Share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Hall</dc:creator>
  <cp:lastModifiedBy>User</cp:lastModifiedBy>
  <cp:revision>24</cp:revision>
  <dcterms:created xsi:type="dcterms:W3CDTF">2017-01-24T21:30:31Z</dcterms:created>
  <dcterms:modified xsi:type="dcterms:W3CDTF">2017-10-05T19:30:26Z</dcterms:modified>
</cp:coreProperties>
</file>